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8PGSrrgx8dO1MTJGHwIb+JDA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6578c4e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1306578c4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48d046693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948d04669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48d04669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2948d04669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48d046693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2948d046693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48d046693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2948d04669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4d36b3480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94d36b348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4d36b348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294d36b34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48d046693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2948d04669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48d046693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2948d04669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48d04669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g2948d04669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48d046693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g2948d046693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51abcab5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2951abcab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8d04669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948d0466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48d04669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2948d04669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48d04669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948d04669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48d046693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948d04669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48d04669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948d04669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4d36b348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g294d36b34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d36b34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294d36b34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8239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>
            <a:spLocks noGrp="1"/>
          </p:cNvSpPr>
          <p:nvPr>
            <p:ph type="pic" idx="2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7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5" name="Google Shape;3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4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6860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>
            <a:spLocks noGrp="1"/>
          </p:cNvSpPr>
          <p:nvPr>
            <p:ph type="pic" idx="2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3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>
            <a:spLocks noGrp="1"/>
          </p:cNvSpPr>
          <p:nvPr>
            <p:ph type="pic" idx="2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sz="32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marR="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15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 rot="-54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6578c4e5_1_0"/>
          <p:cNvSpPr txBox="1">
            <a:spLocks noGrp="1"/>
          </p:cNvSpPr>
          <p:nvPr>
            <p:ph type="title"/>
          </p:nvPr>
        </p:nvSpPr>
        <p:spPr>
          <a:xfrm>
            <a:off x="4572000" y="1158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 sz="3588"/>
              <a:t>NAVIGATION AND PATHFINDING</a:t>
            </a:r>
            <a:endParaRPr sz="5500"/>
          </a:p>
        </p:txBody>
      </p:sp>
      <p:sp>
        <p:nvSpPr>
          <p:cNvPr id="121" name="Google Shape;121;g1306578c4e5_1_0"/>
          <p:cNvSpPr txBox="1">
            <a:spLocks noGrp="1"/>
          </p:cNvSpPr>
          <p:nvPr>
            <p:ph type="body" idx="1"/>
          </p:nvPr>
        </p:nvSpPr>
        <p:spPr>
          <a:xfrm>
            <a:off x="4623775" y="3339025"/>
            <a:ext cx="40074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900"/>
              <a:t>Jean Cordonnier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900"/>
              <a:t>Flore Munier-Jolain</a:t>
            </a:r>
            <a:endParaRPr sz="1900"/>
          </a:p>
        </p:txBody>
      </p:sp>
      <p:sp>
        <p:nvSpPr>
          <p:cNvPr id="122" name="Google Shape;122;g1306578c4e5_1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23" name="Google Shape;123;g1306578c4e5_1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24" name="Google Shape;124;g1306578c4e5_1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  <p:pic>
        <p:nvPicPr>
          <p:cNvPr id="125" name="Google Shape;125;g1306578c4e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551" y="152400"/>
            <a:ext cx="3362450" cy="471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306578c4e5_1_0"/>
          <p:cNvSpPr txBox="1">
            <a:spLocks noGrp="1"/>
          </p:cNvSpPr>
          <p:nvPr>
            <p:ph type="body" idx="1"/>
          </p:nvPr>
        </p:nvSpPr>
        <p:spPr>
          <a:xfrm>
            <a:off x="7545600" y="4764350"/>
            <a:ext cx="15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900"/>
              <a:t>31/10/2023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48d046693_0_2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sp>
        <p:nvSpPr>
          <p:cNvPr id="275" name="Google Shape;275;g2948d046693_0_219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76" name="Google Shape;276;g2948d046693_0_219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2" name="hybrid_turning">
            <a:hlinkClick r:id="" action="ppaction://media"/>
            <a:extLst>
              <a:ext uri="{FF2B5EF4-FFF2-40B4-BE49-F238E27FC236}">
                <a16:creationId xmlns:a16="http://schemas.microsoft.com/office/drawing/2014/main" id="{706A9D55-001F-E6FE-7BD0-5989DB965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4295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48d046693_0_24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Turning - Problem</a:t>
            </a:r>
            <a:endParaRPr/>
          </a:p>
        </p:txBody>
      </p:sp>
      <p:sp>
        <p:nvSpPr>
          <p:cNvPr id="283" name="Google Shape;283;g2948d046693_0_2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284" name="Google Shape;284;g2948d046693_0_24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85" name="Google Shape;285;g2948d046693_0_24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86" name="Google Shape;286;g2948d046693_0_24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At the end of the Random Walk the fly has to </a:t>
            </a:r>
            <a:r>
              <a:rPr lang="fr-FR" sz="1950" b="1">
                <a:solidFill>
                  <a:srgbClr val="374151"/>
                </a:solidFill>
              </a:rPr>
              <a:t>turn around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</p:txBody>
      </p:sp>
      <p:pic>
        <p:nvPicPr>
          <p:cNvPr id="287" name="Google Shape;287;g2948d046693_0_24"/>
          <p:cNvPicPr preferRelativeResize="0"/>
          <p:nvPr/>
        </p:nvPicPr>
        <p:blipFill rotWithShape="1">
          <a:blip r:embed="rId5">
            <a:alphaModFix/>
          </a:blip>
          <a:srcRect l="38043" t="12632" r="21981" b="25593"/>
          <a:stretch/>
        </p:blipFill>
        <p:spPr>
          <a:xfrm>
            <a:off x="2240300" y="1213225"/>
            <a:ext cx="1742000" cy="18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948d046693_0_24"/>
          <p:cNvSpPr txBox="1"/>
          <p:nvPr/>
        </p:nvSpPr>
        <p:spPr>
          <a:xfrm>
            <a:off x="708426" y="2030850"/>
            <a:ext cx="20436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50" b="1"/>
              <a:t>Small amplitude</a:t>
            </a:r>
            <a:endParaRPr sz="1550" b="1"/>
          </a:p>
        </p:txBody>
      </p:sp>
      <p:sp>
        <p:nvSpPr>
          <p:cNvPr id="289" name="Google Shape;289;g2948d046693_0_24"/>
          <p:cNvSpPr txBox="1"/>
          <p:nvPr/>
        </p:nvSpPr>
        <p:spPr>
          <a:xfrm>
            <a:off x="3657601" y="1407250"/>
            <a:ext cx="20436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50" b="1"/>
              <a:t>Large amplitude</a:t>
            </a:r>
            <a:endParaRPr sz="1450" b="1"/>
          </a:p>
        </p:txBody>
      </p:sp>
      <p:sp>
        <p:nvSpPr>
          <p:cNvPr id="290" name="Google Shape;290;g2948d046693_0_24"/>
          <p:cNvSpPr/>
          <p:nvPr/>
        </p:nvSpPr>
        <p:spPr>
          <a:xfrm>
            <a:off x="980725" y="3565175"/>
            <a:ext cx="3746100" cy="7419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948d046693_0_24"/>
          <p:cNvSpPr txBox="1"/>
          <p:nvPr/>
        </p:nvSpPr>
        <p:spPr>
          <a:xfrm>
            <a:off x="1166275" y="3684700"/>
            <a:ext cx="36627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accent1"/>
                </a:solidFill>
              </a:rPr>
              <a:t>⚠</a:t>
            </a:r>
            <a:r>
              <a:rPr lang="fr-FR" sz="1950"/>
              <a:t> </a:t>
            </a:r>
            <a:r>
              <a:rPr lang="fr-FR" sz="1950" b="1"/>
              <a:t>Blocked </a:t>
            </a:r>
            <a:r>
              <a:rPr lang="fr-FR" sz="1950"/>
              <a:t>front leg retraction</a:t>
            </a:r>
            <a:endParaRPr sz="1950"/>
          </a:p>
        </p:txBody>
      </p:sp>
      <p:pic>
        <p:nvPicPr>
          <p:cNvPr id="2" name="turn_wo_correction_v6">
            <a:hlinkClick r:id="" action="ppaction://media"/>
            <a:extLst>
              <a:ext uri="{FF2B5EF4-FFF2-40B4-BE49-F238E27FC236}">
                <a16:creationId xmlns:a16="http://schemas.microsoft.com/office/drawing/2014/main" id="{035ED964-A75E-03CC-7955-BE781598D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6124" y="1872550"/>
            <a:ext cx="3746100" cy="280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48d046693_0_25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Turning - Solution</a:t>
            </a:r>
            <a:endParaRPr/>
          </a:p>
        </p:txBody>
      </p:sp>
      <p:sp>
        <p:nvSpPr>
          <p:cNvPr id="298" name="Google Shape;298;g2948d046693_0_25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299" name="Google Shape;299;g2948d046693_0_25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00" name="Google Shape;300;g2948d046693_0_25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01" name="Google Shape;301;g2948d046693_0_250"/>
          <p:cNvSpPr txBox="1"/>
          <p:nvPr/>
        </p:nvSpPr>
        <p:spPr>
          <a:xfrm>
            <a:off x="2863175" y="2522825"/>
            <a:ext cx="24888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948d046693_0_250"/>
          <p:cNvSpPr/>
          <p:nvPr/>
        </p:nvSpPr>
        <p:spPr>
          <a:xfrm>
            <a:off x="5010025" y="2988025"/>
            <a:ext cx="3788100" cy="14763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948d046693_0_250"/>
          <p:cNvSpPr txBox="1"/>
          <p:nvPr/>
        </p:nvSpPr>
        <p:spPr>
          <a:xfrm>
            <a:off x="5144650" y="3031350"/>
            <a:ext cx="35961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dk2"/>
                </a:solidFill>
              </a:rPr>
              <a:t>Joint angle &gt; </a:t>
            </a:r>
            <a:r>
              <a:rPr lang="fr-FR" sz="1950" b="1">
                <a:solidFill>
                  <a:schemeClr val="dk2"/>
                </a:solidFill>
              </a:rPr>
              <a:t>110°</a:t>
            </a:r>
            <a:r>
              <a:rPr lang="fr-FR" sz="2450" b="1">
                <a:solidFill>
                  <a:schemeClr val="accent1"/>
                </a:solidFill>
              </a:rPr>
              <a:t>→</a:t>
            </a:r>
            <a:r>
              <a:rPr lang="fr-FR" sz="1950" b="1">
                <a:solidFill>
                  <a:schemeClr val="accent1"/>
                </a:solidFill>
              </a:rPr>
              <a:t> </a:t>
            </a:r>
            <a:r>
              <a:rPr lang="fr-FR" sz="1950" b="1">
                <a:solidFill>
                  <a:schemeClr val="dk2"/>
                </a:solidFill>
              </a:rPr>
              <a:t>Leg step</a:t>
            </a:r>
            <a:endParaRPr sz="195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dk2"/>
                </a:solidFill>
              </a:rPr>
              <a:t>Leg step</a:t>
            </a:r>
            <a:r>
              <a:rPr lang="fr-FR" sz="1950" b="1">
                <a:solidFill>
                  <a:schemeClr val="dk2"/>
                </a:solidFill>
              </a:rPr>
              <a:t>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chemeClr val="dk1"/>
                </a:solidFill>
              </a:rPr>
              <a:t>δ</a:t>
            </a:r>
            <a:r>
              <a:rPr lang="fr-FR" sz="1950" b="1" baseline="-25000">
                <a:solidFill>
                  <a:schemeClr val="dk1"/>
                </a:solidFill>
              </a:rPr>
              <a:t>int </a:t>
            </a:r>
            <a:r>
              <a:rPr lang="fr-FR" sz="1950" b="1">
                <a:solidFill>
                  <a:schemeClr val="dk1"/>
                </a:solidFill>
              </a:rPr>
              <a:t>= 1.70</a:t>
            </a:r>
            <a:endParaRPr sz="19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dk1"/>
                </a:solidFill>
              </a:rPr>
              <a:t>Leg step</a:t>
            </a:r>
            <a:r>
              <a:rPr lang="fr-FR" sz="1950" b="1">
                <a:solidFill>
                  <a:schemeClr val="dk1"/>
                </a:solidFill>
              </a:rPr>
              <a:t>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chemeClr val="dk1"/>
                </a:solidFill>
              </a:rPr>
              <a:t>δ</a:t>
            </a:r>
            <a:r>
              <a:rPr lang="fr-FR" sz="1950" b="1" baseline="-25000">
                <a:solidFill>
                  <a:schemeClr val="dk1"/>
                </a:solidFill>
              </a:rPr>
              <a:t>ext </a:t>
            </a:r>
            <a:r>
              <a:rPr lang="fr-FR" sz="1950" b="1">
                <a:solidFill>
                  <a:schemeClr val="dk1"/>
                </a:solidFill>
              </a:rPr>
              <a:t>= 0.50</a:t>
            </a:r>
            <a:endParaRPr sz="1950" b="1">
              <a:solidFill>
                <a:schemeClr val="dk1"/>
              </a:solidFill>
            </a:endParaRPr>
          </a:p>
        </p:txBody>
      </p:sp>
      <p:pic>
        <p:nvPicPr>
          <p:cNvPr id="304" name="Google Shape;304;g2948d046693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625" y="1668488"/>
            <a:ext cx="1678597" cy="9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948d046693_0_250"/>
          <p:cNvSpPr txBox="1"/>
          <p:nvPr/>
        </p:nvSpPr>
        <p:spPr>
          <a:xfrm>
            <a:off x="5203675" y="1897200"/>
            <a:ext cx="16785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 b="1">
                <a:solidFill>
                  <a:schemeClr val="accent1"/>
                </a:solidFill>
              </a:rPr>
              <a:t>Tibia joint angle</a:t>
            </a:r>
            <a:endParaRPr sz="1950" b="1">
              <a:solidFill>
                <a:schemeClr val="accent1"/>
              </a:solidFill>
            </a:endParaRPr>
          </a:p>
        </p:txBody>
      </p:sp>
      <p:pic>
        <p:nvPicPr>
          <p:cNvPr id="306" name="Google Shape;306;g2948d046693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49" y="1282133"/>
            <a:ext cx="3850985" cy="27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948d046693_0_250"/>
          <p:cNvSpPr/>
          <p:nvPr/>
        </p:nvSpPr>
        <p:spPr>
          <a:xfrm>
            <a:off x="2003975" y="1282125"/>
            <a:ext cx="2130900" cy="2724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948d046693_0_250"/>
          <p:cNvSpPr txBox="1"/>
          <p:nvPr/>
        </p:nvSpPr>
        <p:spPr>
          <a:xfrm>
            <a:off x="2645200" y="4019625"/>
            <a:ext cx="911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/>
              <a:t>Turning</a:t>
            </a:r>
            <a:endParaRPr b="1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48d046693_0_272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Turning - Solution</a:t>
            </a:r>
            <a:endParaRPr/>
          </a:p>
        </p:txBody>
      </p:sp>
      <p:sp>
        <p:nvSpPr>
          <p:cNvPr id="314" name="Google Shape;314;g2948d046693_0_27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315" name="Google Shape;315;g2948d046693_0_272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16" name="Google Shape;316;g2948d046693_0_272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17" name="Google Shape;317;g2948d046693_0_272"/>
          <p:cNvSpPr/>
          <p:nvPr/>
        </p:nvSpPr>
        <p:spPr>
          <a:xfrm>
            <a:off x="4918025" y="1692100"/>
            <a:ext cx="3305400" cy="16515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948d046693_0_272"/>
          <p:cNvSpPr txBox="1"/>
          <p:nvPr/>
        </p:nvSpPr>
        <p:spPr>
          <a:xfrm>
            <a:off x="5123975" y="1792250"/>
            <a:ext cx="30357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accent1"/>
                </a:solidFill>
              </a:rPr>
              <a:t>✔</a:t>
            </a:r>
            <a:r>
              <a:rPr lang="fr-FR" sz="1950"/>
              <a:t> Fly can turn</a:t>
            </a:r>
            <a:endParaRPr sz="1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50" b="1">
                <a:solidFill>
                  <a:schemeClr val="accent1"/>
                </a:solidFill>
              </a:rPr>
              <a:t>↳</a:t>
            </a:r>
            <a:r>
              <a:rPr lang="fr-FR" sz="1950"/>
              <a:t>Test with contact force </a:t>
            </a:r>
            <a:r>
              <a:rPr lang="fr-FR" sz="1950" b="1"/>
              <a:t>⦰ adhesion force</a:t>
            </a:r>
            <a:endParaRPr sz="1950" b="1"/>
          </a:p>
        </p:txBody>
      </p:sp>
      <p:pic>
        <p:nvPicPr>
          <p:cNvPr id="2" name="turn_w_correction_v3">
            <a:hlinkClick r:id="" action="ppaction://media"/>
            <a:extLst>
              <a:ext uri="{FF2B5EF4-FFF2-40B4-BE49-F238E27FC236}">
                <a16:creationId xmlns:a16="http://schemas.microsoft.com/office/drawing/2014/main" id="{2F6E3D56-DD06-154E-6E27-AC9B93181B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325" y="1494263"/>
            <a:ext cx="3686717" cy="2765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4d36b3480_0_5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following</a:t>
            </a:r>
            <a:endParaRPr/>
          </a:p>
        </p:txBody>
      </p:sp>
      <p:sp>
        <p:nvSpPr>
          <p:cNvPr id="325" name="Google Shape;325;g294d36b3480_0_5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sp>
        <p:nvSpPr>
          <p:cNvPr id="326" name="Google Shape;326;g294d36b3480_0_5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27" name="Google Shape;327;g294d36b3480_0_5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28" name="Google Shape;328;g294d36b3480_0_53"/>
          <p:cNvSpPr txBox="1">
            <a:spLocks noGrp="1"/>
          </p:cNvSpPr>
          <p:nvPr>
            <p:ph type="body" idx="1"/>
          </p:nvPr>
        </p:nvSpPr>
        <p:spPr>
          <a:xfrm>
            <a:off x="673500" y="9913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92500" lnSpcReduction="20000"/>
          </a:bodyPr>
          <a:lstStyle/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Goal: make the fly follow a selected heading using a PID controller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Very hard to tune with stability problems but works well for small heading change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We computed the error from a goal heading and put it into a simple PID controller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29" name="Google Shape;329;g294d36b3480_0_53"/>
          <p:cNvSpPr txBox="1"/>
          <p:nvPr/>
        </p:nvSpPr>
        <p:spPr>
          <a:xfrm>
            <a:off x="5673600" y="2413275"/>
            <a:ext cx="3283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94d36b3480_0_53"/>
          <p:cNvSpPr txBox="1"/>
          <p:nvPr/>
        </p:nvSpPr>
        <p:spPr>
          <a:xfrm>
            <a:off x="1201500" y="2829950"/>
            <a:ext cx="37509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long_pid">
            <a:hlinkClick r:id="" action="ppaction://media"/>
            <a:extLst>
              <a:ext uri="{FF2B5EF4-FFF2-40B4-BE49-F238E27FC236}">
                <a16:creationId xmlns:a16="http://schemas.microsoft.com/office/drawing/2014/main" id="{89D4D585-C377-163A-2F34-319428E656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7514" y="2313550"/>
            <a:ext cx="3382537" cy="2536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4d36b3480_0_6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following</a:t>
            </a:r>
            <a:endParaRPr/>
          </a:p>
        </p:txBody>
      </p:sp>
      <p:sp>
        <p:nvSpPr>
          <p:cNvPr id="337" name="Google Shape;337;g294d36b3480_0_6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338" name="Google Shape;338;g294d36b3480_0_6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39" name="Google Shape;339;g294d36b3480_0_6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40" name="Google Shape;340;g294d36b3480_0_65"/>
          <p:cNvSpPr txBox="1">
            <a:spLocks noGrp="1"/>
          </p:cNvSpPr>
          <p:nvPr>
            <p:ph type="body" idx="1"/>
          </p:nvPr>
        </p:nvSpPr>
        <p:spPr>
          <a:xfrm>
            <a:off x="673500" y="10828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PID controller: results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41" name="Google Shape;341;g294d36b3480_0_65"/>
          <p:cNvSpPr txBox="1"/>
          <p:nvPr/>
        </p:nvSpPr>
        <p:spPr>
          <a:xfrm>
            <a:off x="1536950" y="2626650"/>
            <a:ext cx="5613600" cy="1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%% ADD graphs of heading </a:t>
            </a:r>
            <a:endParaRPr/>
          </a:p>
        </p:txBody>
      </p:sp>
      <p:pic>
        <p:nvPicPr>
          <p:cNvPr id="342" name="Google Shape;342;g294d36b3480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0" y="1599128"/>
            <a:ext cx="3898499" cy="349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94d36b3480_0_65"/>
          <p:cNvSpPr txBox="1"/>
          <p:nvPr/>
        </p:nvSpPr>
        <p:spPr>
          <a:xfrm>
            <a:off x="5003225" y="1894750"/>
            <a:ext cx="32349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94d36b3480_0_65"/>
          <p:cNvSpPr txBox="1">
            <a:spLocks noGrp="1"/>
          </p:cNvSpPr>
          <p:nvPr>
            <p:ph type="body" idx="1"/>
          </p:nvPr>
        </p:nvSpPr>
        <p:spPr>
          <a:xfrm>
            <a:off x="5166450" y="1772775"/>
            <a:ext cx="2888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No overshoot 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The fly manages to reach the heading objective smoothly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Slow start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48d046693_0_40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50" name="Google Shape;350;g2948d046693_0_4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Reinforcement learning</a:t>
            </a:r>
            <a:endParaRPr/>
          </a:p>
        </p:txBody>
      </p:sp>
      <p:sp>
        <p:nvSpPr>
          <p:cNvPr id="351" name="Google Shape;351;g2948d046693_0_4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352" name="Google Shape;352;g2948d046693_0_4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53" name="Google Shape;353;g2948d046693_0_4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54" name="Google Shape;354;g2948d046693_0_40"/>
          <p:cNvSpPr txBox="1">
            <a:spLocks noGrp="1"/>
          </p:cNvSpPr>
          <p:nvPr>
            <p:ph type="body" idx="1"/>
          </p:nvPr>
        </p:nvSpPr>
        <p:spPr>
          <a:xfrm>
            <a:off x="673500" y="1011725"/>
            <a:ext cx="82197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explore new ways of determining the heading: with idiothetic or allothetic cues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LSTM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explore new ways of controlling the fly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Hybrid CPG-RL controller optimized for turning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make the fly make optimal decision based on her environment</a:t>
            </a:r>
            <a:endParaRPr sz="1950">
              <a:solidFill>
                <a:srgbClr val="37415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55" name="Google Shape;355;g2948d046693_0_40"/>
          <p:cNvSpPr/>
          <p:nvPr/>
        </p:nvSpPr>
        <p:spPr>
          <a:xfrm>
            <a:off x="1309450" y="3114675"/>
            <a:ext cx="6265500" cy="16515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948d046693_0_40"/>
          <p:cNvSpPr txBox="1"/>
          <p:nvPr/>
        </p:nvSpPr>
        <p:spPr>
          <a:xfrm>
            <a:off x="1515400" y="3214825"/>
            <a:ext cx="5866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/>
              <a:t>We think that using a RL-based approach to solve this problem would be efficient due to the high dimensionality and high degree of complexity of the simulation </a:t>
            </a:r>
            <a:endParaRPr sz="195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48d046693_0_35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Critics</a:t>
            </a:r>
            <a:endParaRPr/>
          </a:p>
        </p:txBody>
      </p:sp>
      <p:sp>
        <p:nvSpPr>
          <p:cNvPr id="362" name="Google Shape;362;g2948d046693_0_35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363" name="Google Shape;363;g2948d046693_0_35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64" name="Google Shape;364;g2948d046693_0_35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65" name="Google Shape;365;g2948d046693_0_355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Path integration relies  on simulation parameters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 non biologically relevant</a:t>
            </a:r>
            <a:endParaRPr sz="1950" b="1">
              <a:solidFill>
                <a:schemeClr val="accent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Non natural, jerky turning behavior 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Difficulties to make tight turn </a:t>
            </a:r>
            <a:r>
              <a:rPr lang="fr-FR" sz="2450" b="1">
                <a:solidFill>
                  <a:schemeClr val="accent1"/>
                </a:solidFill>
              </a:rPr>
              <a:t>→</a:t>
            </a:r>
            <a:r>
              <a:rPr lang="fr-FR" sz="1950">
                <a:solidFill>
                  <a:srgbClr val="374151"/>
                </a:solidFill>
              </a:rPr>
              <a:t> </a:t>
            </a:r>
            <a:r>
              <a:rPr lang="fr-FR" sz="1950" b="1">
                <a:solidFill>
                  <a:srgbClr val="374151"/>
                </a:solidFill>
              </a:rPr>
              <a:t>need for a new turning controller more suitable for our application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</p:txBody>
      </p:sp>
      <p:pic>
        <p:nvPicPr>
          <p:cNvPr id="366" name="Google Shape;366;g2948d046693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300" y="2774150"/>
            <a:ext cx="6553149" cy="21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48d046693_0_322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Next steps</a:t>
            </a:r>
            <a:endParaRPr/>
          </a:p>
        </p:txBody>
      </p:sp>
      <p:sp>
        <p:nvSpPr>
          <p:cNvPr id="372" name="Google Shape;372;g2948d046693_0_3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373" name="Google Shape;373;g2948d046693_0_322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74" name="Google Shape;374;g2948d046693_0_322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75" name="Google Shape;375;g2948d046693_0_322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Develop RL algorithm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simulation independent behavior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Improve controller </a:t>
            </a:r>
            <a:r>
              <a:rPr lang="fr-FR" sz="1950">
                <a:solidFill>
                  <a:srgbClr val="374151"/>
                </a:solidFill>
              </a:rPr>
              <a:t>allowing the fly to </a:t>
            </a:r>
            <a:r>
              <a:rPr lang="fr-FR" sz="1950" b="1">
                <a:solidFill>
                  <a:srgbClr val="374151"/>
                </a:solidFill>
              </a:rPr>
              <a:t>smoothly </a:t>
            </a:r>
            <a:r>
              <a:rPr lang="fr-FR" sz="1950">
                <a:solidFill>
                  <a:srgbClr val="374151"/>
                </a:solidFill>
              </a:rPr>
              <a:t>follow a specific heading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Arbitrary distance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concrete targets</a:t>
            </a:r>
            <a:r>
              <a:rPr lang="fr-FR" sz="1950">
                <a:solidFill>
                  <a:srgbClr val="374151"/>
                </a:solidFill>
              </a:rPr>
              <a:t> (food …)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Complicate the environment</a:t>
            </a:r>
            <a:endParaRPr sz="1950">
              <a:solidFill>
                <a:srgbClr val="374151"/>
              </a:solidFill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solidFill>
                  <a:srgbClr val="374151"/>
                </a:solidFill>
              </a:rPr>
              <a:t>Add </a:t>
            </a:r>
            <a:r>
              <a:rPr lang="fr-FR" sz="1950" b="1">
                <a:solidFill>
                  <a:srgbClr val="374151"/>
                </a:solidFill>
              </a:rPr>
              <a:t>multiple </a:t>
            </a:r>
            <a:r>
              <a:rPr lang="fr-FR" sz="1950">
                <a:solidFill>
                  <a:srgbClr val="374151"/>
                </a:solidFill>
              </a:rPr>
              <a:t>targets</a:t>
            </a:r>
            <a:endParaRPr sz="1950">
              <a:solidFill>
                <a:srgbClr val="374151"/>
              </a:solidFill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solidFill>
                  <a:srgbClr val="374151"/>
                </a:solidFill>
              </a:rPr>
              <a:t>Add repellent odors</a:t>
            </a:r>
            <a:endParaRPr sz="1950">
              <a:solidFill>
                <a:srgbClr val="37415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And the ambitious ultimate step …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Create a </a:t>
            </a:r>
            <a:r>
              <a:rPr lang="fr-FR" sz="1950" b="1">
                <a:solidFill>
                  <a:srgbClr val="374151"/>
                </a:solidFill>
              </a:rPr>
              <a:t>biologically relevant Neural network </a:t>
            </a:r>
            <a:r>
              <a:rPr lang="fr-FR" sz="1950">
                <a:solidFill>
                  <a:srgbClr val="374151"/>
                </a:solidFill>
              </a:rPr>
              <a:t>for this task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48d046693_0_341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936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Thanks for your attention</a:t>
            </a:r>
            <a:endParaRPr/>
          </a:p>
        </p:txBody>
      </p:sp>
      <p:sp>
        <p:nvSpPr>
          <p:cNvPr id="381" name="Google Shape;381;g2948d046693_0_34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382" name="Google Shape;382;g2948d046693_0_341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83" name="Google Shape;383;g2948d046693_0_341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84" name="Google Shape;384;g2948d046693_0_341"/>
          <p:cNvSpPr txBox="1"/>
          <p:nvPr/>
        </p:nvSpPr>
        <p:spPr>
          <a:xfrm>
            <a:off x="1510300" y="1527300"/>
            <a:ext cx="1233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948d046693_0_341"/>
          <p:cNvSpPr txBox="1"/>
          <p:nvPr/>
        </p:nvSpPr>
        <p:spPr>
          <a:xfrm>
            <a:off x="3529557" y="636550"/>
            <a:ext cx="23202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0" b="1"/>
              <a:t>?</a:t>
            </a:r>
            <a:endParaRPr sz="25000" b="1"/>
          </a:p>
        </p:txBody>
      </p:sp>
      <p:pic>
        <p:nvPicPr>
          <p:cNvPr id="386" name="Google Shape;386;g2948d046693_0_341"/>
          <p:cNvPicPr preferRelativeResize="0"/>
          <p:nvPr/>
        </p:nvPicPr>
        <p:blipFill rotWithShape="1">
          <a:blip r:embed="rId3">
            <a:alphaModFix/>
          </a:blip>
          <a:srcRect l="28048" t="13859" r="38867" b="10198"/>
          <a:stretch/>
        </p:blipFill>
        <p:spPr>
          <a:xfrm>
            <a:off x="3942950" y="3252851"/>
            <a:ext cx="1335300" cy="1072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1567275" y="1368300"/>
            <a:ext cx="5253000" cy="3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75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20"/>
              <a:buAutoNum type="arabicPeriod"/>
            </a:pPr>
            <a:r>
              <a:rPr lang="fr-FR" sz="2500"/>
              <a:t>Task definition</a:t>
            </a:r>
            <a:endParaRPr sz="2500"/>
          </a:p>
          <a:p>
            <a:pPr marL="457200" lvl="0" indent="-375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20"/>
              <a:buAutoNum type="arabicPeriod"/>
            </a:pPr>
            <a:r>
              <a:rPr lang="fr-FR" sz="2500"/>
              <a:t>Random Walk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Path integration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Turning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Follow a heading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Reinforcement learning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Critics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Next steps</a:t>
            </a:r>
            <a:endParaRPr sz="2500"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Contents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51abcab5c_0_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Summary</a:t>
            </a:r>
            <a:endParaRPr/>
          </a:p>
        </p:txBody>
      </p:sp>
      <p:sp>
        <p:nvSpPr>
          <p:cNvPr id="392" name="Google Shape;392;g2951abcab5c_0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sp>
        <p:nvSpPr>
          <p:cNvPr id="393" name="Google Shape;393;g2951abcab5c_0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94" name="Google Shape;394;g2951abcab5c_0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95" name="Google Shape;395;g2951abcab5c_0_0"/>
          <p:cNvSpPr txBox="1">
            <a:spLocks noGrp="1"/>
          </p:cNvSpPr>
          <p:nvPr>
            <p:ph type="body" idx="1"/>
          </p:nvPr>
        </p:nvSpPr>
        <p:spPr>
          <a:xfrm>
            <a:off x="718600" y="131662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Random walk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Position integration</a:t>
            </a:r>
            <a:endParaRPr sz="1950">
              <a:solidFill>
                <a:srgbClr val="374151"/>
              </a:solidFill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solidFill>
                  <a:srgbClr val="374151"/>
                </a:solidFill>
              </a:rPr>
              <a:t>With heading</a:t>
            </a:r>
            <a:endParaRPr sz="1950">
              <a:solidFill>
                <a:srgbClr val="374151"/>
              </a:solidFill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solidFill>
                  <a:srgbClr val="374151"/>
                </a:solidFill>
              </a:rPr>
              <a:t>With speed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Turning: stepping problem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Heading following using PID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Integration of RL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48d046693_0_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871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Task definition</a:t>
            </a:r>
            <a:endParaRPr/>
          </a:p>
        </p:txBody>
      </p:sp>
      <p:sp>
        <p:nvSpPr>
          <p:cNvPr id="141" name="Google Shape;141;g2948d046693_0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  <p:sp>
        <p:nvSpPr>
          <p:cNvPr id="142" name="Google Shape;142;g2948d046693_0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43" name="Google Shape;143;g2948d046693_0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44" name="Google Shape;144;g2948d046693_0_0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Maintain spatial </a:t>
            </a:r>
            <a:r>
              <a:rPr lang="fr-FR" sz="1950" b="1">
                <a:solidFill>
                  <a:srgbClr val="374151"/>
                </a:solidFill>
              </a:rPr>
              <a:t>awareness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Remember </a:t>
            </a:r>
            <a:r>
              <a:rPr lang="fr-FR" sz="1950">
                <a:solidFill>
                  <a:srgbClr val="374151"/>
                </a:solidFill>
              </a:rPr>
              <a:t>the location of a food site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Go back </a:t>
            </a:r>
            <a:r>
              <a:rPr lang="fr-FR" sz="1950">
                <a:solidFill>
                  <a:srgbClr val="374151"/>
                </a:solidFill>
              </a:rPr>
              <a:t>to its starting point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74151"/>
              </a:solidFill>
            </a:endParaRPr>
          </a:p>
        </p:txBody>
      </p:sp>
      <p:grpSp>
        <p:nvGrpSpPr>
          <p:cNvPr id="145" name="Google Shape;145;g2948d046693_0_0"/>
          <p:cNvGrpSpPr/>
          <p:nvPr/>
        </p:nvGrpSpPr>
        <p:grpSpPr>
          <a:xfrm>
            <a:off x="1026650" y="2570175"/>
            <a:ext cx="2716375" cy="2600050"/>
            <a:chOff x="2469050" y="1934175"/>
            <a:chExt cx="2716375" cy="2600050"/>
          </a:xfrm>
        </p:grpSpPr>
        <p:pic>
          <p:nvPicPr>
            <p:cNvPr id="146" name="Google Shape;146;g2948d046693_0_0"/>
            <p:cNvPicPr preferRelativeResize="0"/>
            <p:nvPr/>
          </p:nvPicPr>
          <p:blipFill rotWithShape="1">
            <a:blip r:embed="rId3">
              <a:alphaModFix/>
            </a:blip>
            <a:srcRect l="21169" t="16254" r="21982" b="6009"/>
            <a:stretch/>
          </p:blipFill>
          <p:spPr>
            <a:xfrm>
              <a:off x="2469050" y="1934175"/>
              <a:ext cx="2716375" cy="26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2948d046693_0_0"/>
            <p:cNvSpPr/>
            <p:nvPr/>
          </p:nvSpPr>
          <p:spPr>
            <a:xfrm>
              <a:off x="3047525" y="2900825"/>
              <a:ext cx="1219850" cy="642475"/>
            </a:xfrm>
            <a:custGeom>
              <a:avLst/>
              <a:gdLst/>
              <a:ahLst/>
              <a:cxnLst/>
              <a:rect l="l" t="t" r="r" b="b"/>
              <a:pathLst>
                <a:path w="48794" h="25699" extrusionOk="0">
                  <a:moveTo>
                    <a:pt x="0" y="13582"/>
                  </a:moveTo>
                  <a:cubicBezTo>
                    <a:pt x="1761" y="13834"/>
                    <a:pt x="6959" y="13163"/>
                    <a:pt x="10564" y="15091"/>
                  </a:cubicBezTo>
                  <a:cubicBezTo>
                    <a:pt x="14169" y="17019"/>
                    <a:pt x="16265" y="24061"/>
                    <a:pt x="21631" y="25151"/>
                  </a:cubicBezTo>
                  <a:cubicBezTo>
                    <a:pt x="26997" y="26241"/>
                    <a:pt x="38231" y="25822"/>
                    <a:pt x="42758" y="21630"/>
                  </a:cubicBezTo>
                  <a:cubicBezTo>
                    <a:pt x="47285" y="17438"/>
                    <a:pt x="47788" y="3605"/>
                    <a:pt x="4879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8" name="Google Shape;148;g2948d046693_0_0"/>
            <p:cNvCxnSpPr/>
            <p:nvPr/>
          </p:nvCxnSpPr>
          <p:spPr>
            <a:xfrm flipH="1">
              <a:off x="3154650" y="2900825"/>
              <a:ext cx="1005900" cy="264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9" name="Google Shape;149;g2948d046693_0_0"/>
          <p:cNvSpPr txBox="1"/>
          <p:nvPr/>
        </p:nvSpPr>
        <p:spPr>
          <a:xfrm>
            <a:off x="4815550" y="1927800"/>
            <a:ext cx="37395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 b="1">
                <a:solidFill>
                  <a:schemeClr val="accent1"/>
                </a:solidFill>
              </a:rPr>
              <a:t>1 </a:t>
            </a:r>
            <a:r>
              <a:rPr lang="fr-FR" sz="1950"/>
              <a:t>  Random Walk</a:t>
            </a:r>
            <a:endParaRPr sz="195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</a:t>
            </a:r>
            <a:r>
              <a:rPr lang="fr-FR" sz="1350">
                <a:solidFill>
                  <a:schemeClr val="dk2"/>
                </a:solidFill>
              </a:rPr>
              <a:t>  Efficient walk</a:t>
            </a:r>
            <a:endParaRPr sz="135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 </a:t>
            </a:r>
            <a:r>
              <a:rPr lang="fr-FR" sz="1350">
                <a:solidFill>
                  <a:srgbClr val="374151"/>
                </a:solidFill>
              </a:rPr>
              <a:t>Stop criteria</a:t>
            </a:r>
            <a:endParaRPr sz="13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</p:txBody>
      </p:sp>
      <p:sp>
        <p:nvSpPr>
          <p:cNvPr id="150" name="Google Shape;150;g2948d046693_0_0"/>
          <p:cNvSpPr txBox="1"/>
          <p:nvPr/>
        </p:nvSpPr>
        <p:spPr>
          <a:xfrm>
            <a:off x="4815550" y="2733600"/>
            <a:ext cx="43530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 b="1">
                <a:solidFill>
                  <a:schemeClr val="accent1"/>
                </a:solidFill>
              </a:rPr>
              <a:t>2</a:t>
            </a:r>
            <a:r>
              <a:rPr lang="fr-FR" sz="1950"/>
              <a:t>   Integration of return heading</a:t>
            </a:r>
            <a:endParaRPr sz="195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</a:t>
            </a:r>
            <a:r>
              <a:rPr lang="fr-FR" sz="1350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rgbClr val="374151"/>
                </a:solidFill>
              </a:rPr>
              <a:t> Precise return vector</a:t>
            </a:r>
            <a:endParaRPr sz="1350">
              <a:solidFill>
                <a:srgbClr val="37415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</a:t>
            </a:r>
            <a:r>
              <a:rPr lang="fr-FR" sz="1350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chemeClr val="dk2"/>
                </a:solidFill>
              </a:rPr>
              <a:t>Biologically relevant</a:t>
            </a:r>
            <a:endParaRPr sz="1350">
              <a:solidFill>
                <a:schemeClr val="dk2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</a:t>
            </a:r>
            <a:r>
              <a:rPr lang="fr-FR" sz="1350" b="1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rgbClr val="374151"/>
                </a:solidFill>
              </a:rPr>
              <a:t>RL friendly</a:t>
            </a:r>
            <a:endParaRPr sz="19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</p:txBody>
      </p:sp>
      <p:sp>
        <p:nvSpPr>
          <p:cNvPr id="151" name="Google Shape;151;g2948d046693_0_0"/>
          <p:cNvSpPr txBox="1"/>
          <p:nvPr/>
        </p:nvSpPr>
        <p:spPr>
          <a:xfrm>
            <a:off x="4815550" y="3753200"/>
            <a:ext cx="4353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 b="1">
                <a:solidFill>
                  <a:schemeClr val="accent1"/>
                </a:solidFill>
              </a:rPr>
              <a:t>3</a:t>
            </a:r>
            <a:r>
              <a:rPr lang="fr-FR" sz="1950"/>
              <a:t>   Heading follow</a:t>
            </a:r>
            <a:endParaRPr sz="195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</a:t>
            </a:r>
            <a:r>
              <a:rPr lang="fr-FR" sz="1350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rgbClr val="374151"/>
                </a:solidFill>
              </a:rPr>
              <a:t>Turning challenge</a:t>
            </a:r>
            <a:endParaRPr sz="1350">
              <a:solidFill>
                <a:srgbClr val="37415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</a:t>
            </a:r>
            <a:r>
              <a:rPr lang="fr-FR" sz="1350" b="1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rgbClr val="374151"/>
                </a:solidFill>
              </a:rPr>
              <a:t>Smooth follow</a:t>
            </a:r>
            <a:endParaRPr sz="1350">
              <a:solidFill>
                <a:srgbClr val="37415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solidFill>
                  <a:schemeClr val="accent1"/>
                </a:solidFill>
              </a:rPr>
              <a:t>▶ </a:t>
            </a:r>
            <a:r>
              <a:rPr lang="fr-FR" sz="1350" b="1">
                <a:solidFill>
                  <a:schemeClr val="accent1"/>
                </a:solidFill>
              </a:rPr>
              <a:t> </a:t>
            </a:r>
            <a:r>
              <a:rPr lang="fr-FR" sz="1350">
                <a:solidFill>
                  <a:srgbClr val="374151"/>
                </a:solidFill>
              </a:rPr>
              <a:t>Stop criteria</a:t>
            </a:r>
            <a:endParaRPr sz="13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</p:txBody>
      </p:sp>
      <p:sp>
        <p:nvSpPr>
          <p:cNvPr id="152" name="Google Shape;152;g2948d046693_0_0"/>
          <p:cNvSpPr/>
          <p:nvPr/>
        </p:nvSpPr>
        <p:spPr>
          <a:xfrm>
            <a:off x="4816675" y="2011925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948d046693_0_0"/>
          <p:cNvSpPr/>
          <p:nvPr/>
        </p:nvSpPr>
        <p:spPr>
          <a:xfrm>
            <a:off x="4816675" y="2802900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948d046693_0_0"/>
          <p:cNvSpPr/>
          <p:nvPr/>
        </p:nvSpPr>
        <p:spPr>
          <a:xfrm>
            <a:off x="4816675" y="3825900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948d046693_0_0"/>
          <p:cNvSpPr/>
          <p:nvPr/>
        </p:nvSpPr>
        <p:spPr>
          <a:xfrm>
            <a:off x="4572000" y="1871900"/>
            <a:ext cx="3983100" cy="31092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948d046693_0_0"/>
          <p:cNvSpPr txBox="1"/>
          <p:nvPr/>
        </p:nvSpPr>
        <p:spPr>
          <a:xfrm>
            <a:off x="441300" y="2190000"/>
            <a:ext cx="2185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[Behbahani et al, 2021]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48d046693_0_8"/>
          <p:cNvSpPr/>
          <p:nvPr/>
        </p:nvSpPr>
        <p:spPr>
          <a:xfrm>
            <a:off x="6203525" y="3162900"/>
            <a:ext cx="2427600" cy="13278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948d046693_0_8"/>
          <p:cNvSpPr/>
          <p:nvPr/>
        </p:nvSpPr>
        <p:spPr>
          <a:xfrm>
            <a:off x="3545300" y="3162900"/>
            <a:ext cx="2427600" cy="13278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948d046693_0_8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Random walk</a:t>
            </a:r>
            <a:endParaRPr/>
          </a:p>
        </p:txBody>
      </p:sp>
      <p:sp>
        <p:nvSpPr>
          <p:cNvPr id="164" name="Google Shape;164;g2948d046693_0_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165" name="Google Shape;165;g2948d046693_0_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66" name="Google Shape;166;g2948d046693_0_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67" name="Google Shape;167;g2948d046693_0_8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lnSpcReduction="20000"/>
          </a:bodyPr>
          <a:lstStyle/>
          <a:p>
            <a:pPr marL="457200" lvl="0" indent="-3524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chemeClr val="dk2"/>
                </a:solidFill>
              </a:rPr>
              <a:t>nmf = </a:t>
            </a:r>
            <a:r>
              <a:rPr lang="fr-FR" sz="1950" b="1">
                <a:solidFill>
                  <a:schemeClr val="dk2"/>
                </a:solidFill>
              </a:rPr>
              <a:t>HybridTurningNMF</a:t>
            </a:r>
            <a:r>
              <a:rPr lang="fr-FR" sz="1950">
                <a:solidFill>
                  <a:schemeClr val="dk2"/>
                </a:solidFill>
              </a:rPr>
              <a:t> → nmf.step(</a:t>
            </a:r>
            <a:r>
              <a:rPr lang="fr-FR" sz="1950" b="1">
                <a:solidFill>
                  <a:schemeClr val="accent1"/>
                </a:solidFill>
              </a:rPr>
              <a:t>action</a:t>
            </a:r>
            <a:r>
              <a:rPr lang="fr-FR" sz="1950">
                <a:solidFill>
                  <a:schemeClr val="dk2"/>
                </a:solidFill>
              </a:rPr>
              <a:t>)</a:t>
            </a:r>
            <a:endParaRPr sz="195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chemeClr val="dk2"/>
              </a:solidFill>
            </a:endParaRPr>
          </a:p>
          <a:p>
            <a:pPr marL="457200" lvl="0" indent="-3524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chemeClr val="accent1"/>
                </a:solidFill>
              </a:rPr>
              <a:t>[δ</a:t>
            </a:r>
            <a:r>
              <a:rPr lang="fr-FR" sz="1950" b="1" baseline="-25000">
                <a:solidFill>
                  <a:schemeClr val="accent1"/>
                </a:solidFill>
              </a:rPr>
              <a:t>L</a:t>
            </a:r>
            <a:r>
              <a:rPr lang="fr-FR" sz="1950" b="1">
                <a:solidFill>
                  <a:schemeClr val="accent1"/>
                </a:solidFill>
              </a:rPr>
              <a:t> , δ</a:t>
            </a:r>
            <a:r>
              <a:rPr lang="fr-FR" sz="1950" b="1" baseline="-25000">
                <a:solidFill>
                  <a:schemeClr val="accent1"/>
                </a:solidFill>
              </a:rPr>
              <a:t>R</a:t>
            </a:r>
            <a:r>
              <a:rPr lang="fr-FR" sz="1950" b="1">
                <a:solidFill>
                  <a:schemeClr val="accent1"/>
                </a:solidFill>
              </a:rPr>
              <a:t>] </a:t>
            </a: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modulate amplitude and direction of the CPGs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[0.2 , 1.2]			[1.2 , 0.2]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68" name="Google Shape;168;g2948d04669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488" y="1975363"/>
            <a:ext cx="453600" cy="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948d04669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33849" y="1975363"/>
            <a:ext cx="453600" cy="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948d046693_0_8"/>
          <p:cNvSpPr/>
          <p:nvPr/>
        </p:nvSpPr>
        <p:spPr>
          <a:xfrm>
            <a:off x="904875" y="3162900"/>
            <a:ext cx="2427600" cy="13278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948d046693_0_8"/>
          <p:cNvSpPr txBox="1"/>
          <p:nvPr/>
        </p:nvSpPr>
        <p:spPr>
          <a:xfrm>
            <a:off x="1165875" y="3419475"/>
            <a:ext cx="1905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/>
              <a:t>counting step variable</a:t>
            </a:r>
            <a:endParaRPr sz="1950"/>
          </a:p>
        </p:txBody>
      </p:sp>
      <p:sp>
        <p:nvSpPr>
          <p:cNvPr id="172" name="Google Shape;172;g2948d046693_0_8"/>
          <p:cNvSpPr txBox="1"/>
          <p:nvPr/>
        </p:nvSpPr>
        <p:spPr>
          <a:xfrm>
            <a:off x="3806300" y="3453200"/>
            <a:ext cx="1905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/>
              <a:t>3 normal distributions</a:t>
            </a:r>
            <a:endParaRPr sz="1950"/>
          </a:p>
        </p:txBody>
      </p:sp>
      <p:sp>
        <p:nvSpPr>
          <p:cNvPr id="173" name="Google Shape;173;g2948d046693_0_8"/>
          <p:cNvSpPr txBox="1"/>
          <p:nvPr/>
        </p:nvSpPr>
        <p:spPr>
          <a:xfrm>
            <a:off x="6538025" y="3453200"/>
            <a:ext cx="1758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/>
              <a:t>Rules definition</a:t>
            </a:r>
            <a:endParaRPr sz="19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48d046693_0_101"/>
          <p:cNvSpPr/>
          <p:nvPr/>
        </p:nvSpPr>
        <p:spPr>
          <a:xfrm>
            <a:off x="1283475" y="2203550"/>
            <a:ext cx="1687800" cy="7191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79" name="Google Shape;179;g2948d046693_0_101"/>
          <p:cNvSpPr/>
          <p:nvPr/>
        </p:nvSpPr>
        <p:spPr>
          <a:xfrm>
            <a:off x="3841975" y="3728075"/>
            <a:ext cx="1321800" cy="7191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80" name="Google Shape;180;g2948d046693_0_101"/>
          <p:cNvSpPr/>
          <p:nvPr/>
        </p:nvSpPr>
        <p:spPr>
          <a:xfrm>
            <a:off x="4694888" y="763975"/>
            <a:ext cx="629100" cy="536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948d046693_0_101"/>
          <p:cNvSpPr/>
          <p:nvPr/>
        </p:nvSpPr>
        <p:spPr>
          <a:xfrm>
            <a:off x="2511650" y="796975"/>
            <a:ext cx="1321800" cy="7191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82" name="Google Shape;182;g2948d046693_0_101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Random walk</a:t>
            </a:r>
            <a:endParaRPr/>
          </a:p>
        </p:txBody>
      </p:sp>
      <p:sp>
        <p:nvSpPr>
          <p:cNvPr id="183" name="Google Shape;183;g2948d046693_0_10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184" name="Google Shape;184;g2948d046693_0_101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85" name="Google Shape;185;g2948d046693_0_101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186" name="Google Shape;186;g2948d046693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38" y="828925"/>
            <a:ext cx="51120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948d046693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551" y="1235725"/>
            <a:ext cx="51120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48d046693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800" y="423475"/>
            <a:ext cx="512700" cy="40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48d046693_0_101"/>
          <p:cNvSpPr txBox="1"/>
          <p:nvPr/>
        </p:nvSpPr>
        <p:spPr>
          <a:xfrm>
            <a:off x="5958750" y="462625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N(1.25, 0.3)</a:t>
            </a:r>
            <a:r>
              <a:rPr lang="fr-FR" sz="1000"/>
              <a:t> p = 0.25 </a:t>
            </a:r>
            <a:endParaRPr sz="1000"/>
          </a:p>
        </p:txBody>
      </p:sp>
      <p:sp>
        <p:nvSpPr>
          <p:cNvPr id="190" name="Google Shape;190;g2948d046693_0_101"/>
          <p:cNvSpPr txBox="1"/>
          <p:nvPr/>
        </p:nvSpPr>
        <p:spPr>
          <a:xfrm>
            <a:off x="5958750" y="869425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N(1.0, 0.3)</a:t>
            </a:r>
            <a:r>
              <a:rPr lang="fr-FR" sz="1000"/>
              <a:t> p = 0.5 </a:t>
            </a:r>
            <a:endParaRPr sz="1000"/>
          </a:p>
        </p:txBody>
      </p:sp>
      <p:sp>
        <p:nvSpPr>
          <p:cNvPr id="191" name="Google Shape;191;g2948d046693_0_101"/>
          <p:cNvSpPr txBox="1"/>
          <p:nvPr/>
        </p:nvSpPr>
        <p:spPr>
          <a:xfrm>
            <a:off x="5958750" y="1276225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N(0.15, 0.2)</a:t>
            </a:r>
            <a:r>
              <a:rPr lang="fr-FR" sz="1000"/>
              <a:t> p = 0.25 </a:t>
            </a:r>
            <a:endParaRPr sz="1000"/>
          </a:p>
        </p:txBody>
      </p:sp>
      <p:pic>
        <p:nvPicPr>
          <p:cNvPr id="192" name="Google Shape;192;g2948d046693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51" y="2885025"/>
            <a:ext cx="51120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948d046693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063" y="3291825"/>
            <a:ext cx="51120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948d046693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313" y="2479575"/>
            <a:ext cx="512700" cy="40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948d046693_0_101"/>
          <p:cNvSpPr txBox="1"/>
          <p:nvPr/>
        </p:nvSpPr>
        <p:spPr>
          <a:xfrm>
            <a:off x="7248850" y="2518000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N(1.25, 0.3)</a:t>
            </a:r>
            <a:r>
              <a:rPr lang="fr-FR" sz="1000"/>
              <a:t>  </a:t>
            </a:r>
            <a:r>
              <a:rPr lang="fr-FR" sz="1100" b="1">
                <a:solidFill>
                  <a:schemeClr val="accent1"/>
                </a:solidFill>
              </a:rPr>
              <a:t>p (δ</a:t>
            </a:r>
            <a:r>
              <a:rPr lang="fr-FR" sz="1100" b="1" baseline="-25000">
                <a:solidFill>
                  <a:schemeClr val="accent1"/>
                </a:solidFill>
              </a:rPr>
              <a:t>L</a:t>
            </a:r>
            <a:r>
              <a:rPr lang="fr-FR" sz="1100" b="1">
                <a:solidFill>
                  <a:schemeClr val="accent1"/>
                </a:solidFill>
              </a:rPr>
              <a:t>) </a:t>
            </a:r>
            <a:endParaRPr sz="1000"/>
          </a:p>
        </p:txBody>
      </p:sp>
      <p:sp>
        <p:nvSpPr>
          <p:cNvPr id="196" name="Google Shape;196;g2948d046693_0_101"/>
          <p:cNvSpPr txBox="1"/>
          <p:nvPr/>
        </p:nvSpPr>
        <p:spPr>
          <a:xfrm>
            <a:off x="7248850" y="2924800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N(1.0, 0.3)</a:t>
            </a:r>
            <a:r>
              <a:rPr lang="fr-FR" sz="1000"/>
              <a:t>   </a:t>
            </a:r>
            <a:r>
              <a:rPr lang="fr-FR" sz="1100" b="1">
                <a:solidFill>
                  <a:schemeClr val="accent1"/>
                </a:solidFill>
              </a:rPr>
              <a:t>p (δ</a:t>
            </a:r>
            <a:r>
              <a:rPr lang="fr-FR" sz="1100" b="1" baseline="-25000">
                <a:solidFill>
                  <a:schemeClr val="accent1"/>
                </a:solidFill>
              </a:rPr>
              <a:t>L</a:t>
            </a:r>
            <a:r>
              <a:rPr lang="fr-FR" sz="1100" b="1">
                <a:solidFill>
                  <a:schemeClr val="accent1"/>
                </a:solidFill>
              </a:rPr>
              <a:t>) </a:t>
            </a:r>
            <a:r>
              <a:rPr lang="fr-FR" sz="1000"/>
              <a:t> </a:t>
            </a:r>
            <a:endParaRPr sz="1000"/>
          </a:p>
        </p:txBody>
      </p:sp>
      <p:sp>
        <p:nvSpPr>
          <p:cNvPr id="197" name="Google Shape;197;g2948d046693_0_101"/>
          <p:cNvSpPr txBox="1"/>
          <p:nvPr/>
        </p:nvSpPr>
        <p:spPr>
          <a:xfrm>
            <a:off x="7248850" y="3331600"/>
            <a:ext cx="1763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N(0.15, 0,2)</a:t>
            </a:r>
            <a:r>
              <a:rPr lang="fr-FR" sz="1000"/>
              <a:t>  </a:t>
            </a:r>
            <a:r>
              <a:rPr lang="fr-FR" sz="1100" b="1">
                <a:solidFill>
                  <a:schemeClr val="accent1"/>
                </a:solidFill>
              </a:rPr>
              <a:t>p (δ</a:t>
            </a:r>
            <a:r>
              <a:rPr lang="fr-FR" sz="1100" b="1" baseline="-25000">
                <a:solidFill>
                  <a:schemeClr val="accent1"/>
                </a:solidFill>
              </a:rPr>
              <a:t>L</a:t>
            </a:r>
            <a:r>
              <a:rPr lang="fr-FR" sz="1100" b="1">
                <a:solidFill>
                  <a:schemeClr val="accent1"/>
                </a:solidFill>
              </a:rPr>
              <a:t>) 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198" name="Google Shape;198;g2948d046693_0_101"/>
          <p:cNvSpPr txBox="1"/>
          <p:nvPr/>
        </p:nvSpPr>
        <p:spPr>
          <a:xfrm>
            <a:off x="6429000" y="3662200"/>
            <a:ext cx="3144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dk2"/>
                </a:solidFill>
              </a:rPr>
              <a:t>δ</a:t>
            </a:r>
            <a:r>
              <a:rPr lang="fr-FR" sz="1500" b="1" baseline="-25000">
                <a:solidFill>
                  <a:schemeClr val="dk2"/>
                </a:solidFill>
              </a:rPr>
              <a:t>L</a:t>
            </a:r>
            <a:r>
              <a:rPr lang="fr-FR" sz="1500" b="1">
                <a:solidFill>
                  <a:schemeClr val="dk2"/>
                </a:solidFill>
              </a:rPr>
              <a:t> </a:t>
            </a:r>
            <a:r>
              <a:rPr lang="fr-FR" sz="1000">
                <a:solidFill>
                  <a:schemeClr val="dk2"/>
                </a:solidFill>
              </a:rPr>
              <a:t>&gt;1.2</a:t>
            </a:r>
            <a:r>
              <a:rPr lang="fr-FR" sz="1000" b="1">
                <a:solidFill>
                  <a:schemeClr val="dk2"/>
                </a:solidFill>
              </a:rPr>
              <a:t>  </a:t>
            </a:r>
            <a:r>
              <a:rPr lang="fr-FR" sz="1500" b="1">
                <a:solidFill>
                  <a:schemeClr val="dk2"/>
                </a:solidFill>
              </a:rPr>
              <a:t> </a:t>
            </a:r>
            <a:r>
              <a:rPr lang="fr-FR" sz="1500" b="1">
                <a:solidFill>
                  <a:schemeClr val="dk1"/>
                </a:solidFill>
              </a:rPr>
              <a:t>δ</a:t>
            </a:r>
            <a:r>
              <a:rPr lang="fr-FR" sz="1500" b="1" baseline="-25000">
                <a:solidFill>
                  <a:schemeClr val="dk1"/>
                </a:solidFill>
              </a:rPr>
              <a:t>R</a:t>
            </a:r>
            <a:r>
              <a:rPr lang="fr-FR" sz="1500" b="1">
                <a:solidFill>
                  <a:schemeClr val="dk2"/>
                </a:solidFill>
              </a:rPr>
              <a:t> </a:t>
            </a:r>
            <a:r>
              <a:rPr lang="fr-FR" sz="2100" b="1">
                <a:solidFill>
                  <a:schemeClr val="accent1"/>
                </a:solidFill>
              </a:rPr>
              <a:t>↑ </a:t>
            </a:r>
            <a:r>
              <a:rPr lang="fr-FR" sz="1000">
                <a:solidFill>
                  <a:schemeClr val="dk2"/>
                </a:solidFill>
              </a:rPr>
              <a:t>N(0.15, 0.2) prob.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948d046693_0_101"/>
          <p:cNvSpPr txBox="1"/>
          <p:nvPr/>
        </p:nvSpPr>
        <p:spPr>
          <a:xfrm>
            <a:off x="6429000" y="3953025"/>
            <a:ext cx="3144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dk2"/>
                </a:solidFill>
              </a:rPr>
              <a:t>δ</a:t>
            </a:r>
            <a:r>
              <a:rPr lang="fr-FR" sz="1500" b="1" baseline="-25000">
                <a:solidFill>
                  <a:schemeClr val="dk2"/>
                </a:solidFill>
              </a:rPr>
              <a:t>L</a:t>
            </a:r>
            <a:r>
              <a:rPr lang="fr-FR" sz="1000" b="1">
                <a:solidFill>
                  <a:schemeClr val="dk2"/>
                </a:solidFill>
              </a:rPr>
              <a:t> </a:t>
            </a:r>
            <a:r>
              <a:rPr lang="fr-FR" sz="1000">
                <a:solidFill>
                  <a:schemeClr val="dk2"/>
                </a:solidFill>
              </a:rPr>
              <a:t>&lt;0.4</a:t>
            </a:r>
            <a:r>
              <a:rPr lang="fr-FR" sz="1000" b="1">
                <a:solidFill>
                  <a:schemeClr val="dk2"/>
                </a:solidFill>
              </a:rPr>
              <a:t>  </a:t>
            </a:r>
            <a:r>
              <a:rPr lang="fr-FR" sz="1500" b="1">
                <a:solidFill>
                  <a:schemeClr val="dk2"/>
                </a:solidFill>
              </a:rPr>
              <a:t> </a:t>
            </a:r>
            <a:r>
              <a:rPr lang="fr-FR" sz="1500" b="1">
                <a:solidFill>
                  <a:schemeClr val="dk1"/>
                </a:solidFill>
              </a:rPr>
              <a:t>δ</a:t>
            </a:r>
            <a:r>
              <a:rPr lang="fr-FR" sz="1500" b="1" baseline="-25000">
                <a:solidFill>
                  <a:schemeClr val="dk1"/>
                </a:solidFill>
              </a:rPr>
              <a:t>R</a:t>
            </a:r>
            <a:r>
              <a:rPr lang="fr-FR" sz="1500" b="1">
                <a:solidFill>
                  <a:schemeClr val="dk2"/>
                </a:solidFill>
              </a:rPr>
              <a:t> </a:t>
            </a:r>
            <a:r>
              <a:rPr lang="fr-FR" sz="2100" b="1">
                <a:solidFill>
                  <a:schemeClr val="accent1"/>
                </a:solidFill>
              </a:rPr>
              <a:t>↑</a:t>
            </a:r>
            <a:r>
              <a:rPr lang="fr-FR" sz="1000" b="1">
                <a:solidFill>
                  <a:schemeClr val="accent1"/>
                </a:solidFill>
              </a:rPr>
              <a:t> </a:t>
            </a:r>
            <a:r>
              <a:rPr lang="fr-FR" sz="1000">
                <a:solidFill>
                  <a:schemeClr val="dk2"/>
                </a:solidFill>
              </a:rPr>
              <a:t>N(1.25, 0.3) prob.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948d046693_0_101"/>
          <p:cNvSpPr txBox="1"/>
          <p:nvPr/>
        </p:nvSpPr>
        <p:spPr>
          <a:xfrm>
            <a:off x="5302200" y="1642525"/>
            <a:ext cx="1635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i="1"/>
              <a:t>Random choice</a:t>
            </a:r>
            <a:endParaRPr sz="800" i="1"/>
          </a:p>
        </p:txBody>
      </p:sp>
      <p:sp>
        <p:nvSpPr>
          <p:cNvPr id="201" name="Google Shape;201;g2948d046693_0_101"/>
          <p:cNvSpPr txBox="1"/>
          <p:nvPr/>
        </p:nvSpPr>
        <p:spPr>
          <a:xfrm>
            <a:off x="6552800" y="2225675"/>
            <a:ext cx="1635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i="1"/>
              <a:t>Random choice</a:t>
            </a:r>
            <a:endParaRPr sz="800" i="1"/>
          </a:p>
        </p:txBody>
      </p:sp>
      <p:sp>
        <p:nvSpPr>
          <p:cNvPr id="202" name="Google Shape;202;g2948d046693_0_101"/>
          <p:cNvSpPr txBox="1"/>
          <p:nvPr/>
        </p:nvSpPr>
        <p:spPr>
          <a:xfrm>
            <a:off x="3979075" y="3884525"/>
            <a:ext cx="1047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accent1"/>
                </a:solidFill>
              </a:rPr>
              <a:t>| δ</a:t>
            </a:r>
            <a:r>
              <a:rPr lang="fr-FR" sz="1700" b="1" baseline="-25000">
                <a:solidFill>
                  <a:schemeClr val="accent1"/>
                </a:solidFill>
              </a:rPr>
              <a:t>L</a:t>
            </a:r>
            <a:r>
              <a:rPr lang="fr-FR" sz="1700" b="1">
                <a:solidFill>
                  <a:schemeClr val="accent1"/>
                </a:solidFill>
              </a:rPr>
              <a:t> - δ</a:t>
            </a:r>
            <a:r>
              <a:rPr lang="fr-FR" sz="1700" b="1" baseline="-25000">
                <a:solidFill>
                  <a:schemeClr val="accent1"/>
                </a:solidFill>
              </a:rPr>
              <a:t>R </a:t>
            </a:r>
            <a:r>
              <a:rPr lang="fr-FR" sz="1700" b="1">
                <a:solidFill>
                  <a:schemeClr val="accent1"/>
                </a:solidFill>
              </a:rPr>
              <a:t>|</a:t>
            </a:r>
            <a:r>
              <a:rPr lang="fr-FR" sz="1600" b="1">
                <a:solidFill>
                  <a:schemeClr val="accent1"/>
                </a:solidFill>
              </a:rPr>
              <a:t> 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203" name="Google Shape;203;g2948d046693_0_101"/>
          <p:cNvSpPr txBox="1"/>
          <p:nvPr/>
        </p:nvSpPr>
        <p:spPr>
          <a:xfrm>
            <a:off x="3822900" y="4362050"/>
            <a:ext cx="1763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&gt; 0.65 Turn = </a:t>
            </a:r>
            <a:r>
              <a:rPr lang="fr-FR" sz="1000" b="1"/>
              <a:t>True</a:t>
            </a:r>
            <a:endParaRPr sz="1000" b="1"/>
          </a:p>
        </p:txBody>
      </p:sp>
      <p:sp>
        <p:nvSpPr>
          <p:cNvPr id="204" name="Google Shape;204;g2948d046693_0_101"/>
          <p:cNvSpPr txBox="1"/>
          <p:nvPr/>
        </p:nvSpPr>
        <p:spPr>
          <a:xfrm>
            <a:off x="3822900" y="4583250"/>
            <a:ext cx="1763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&lt; 0.65 Turn = </a:t>
            </a:r>
            <a:r>
              <a:rPr lang="fr-FR" sz="1000" b="1"/>
              <a:t>False</a:t>
            </a:r>
            <a:endParaRPr sz="1000" b="1"/>
          </a:p>
        </p:txBody>
      </p:sp>
      <p:sp>
        <p:nvSpPr>
          <p:cNvPr id="205" name="Google Shape;205;g2948d046693_0_101"/>
          <p:cNvSpPr txBox="1"/>
          <p:nvPr/>
        </p:nvSpPr>
        <p:spPr>
          <a:xfrm>
            <a:off x="1380075" y="2316600"/>
            <a:ext cx="1494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1"/>
                </a:solidFill>
              </a:rPr>
              <a:t> counting_step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06" name="Google Shape;206;g2948d046693_0_101"/>
          <p:cNvSpPr txBox="1"/>
          <p:nvPr/>
        </p:nvSpPr>
        <p:spPr>
          <a:xfrm>
            <a:off x="1123750" y="2919250"/>
            <a:ext cx="27039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Γ(140, 65) </a:t>
            </a:r>
            <a:r>
              <a:rPr lang="fr-FR" sz="2100" b="1">
                <a:solidFill>
                  <a:schemeClr val="accent1"/>
                </a:solidFill>
              </a:rPr>
              <a:t>↑</a:t>
            </a:r>
            <a:r>
              <a:rPr lang="fr-FR" sz="1000"/>
              <a:t>counting_step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[1.2 , 1.2] next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7" name="Google Shape;207;g2948d046693_0_101"/>
          <p:cNvSpPr txBox="1"/>
          <p:nvPr/>
        </p:nvSpPr>
        <p:spPr>
          <a:xfrm>
            <a:off x="1123750" y="3383775"/>
            <a:ext cx="2703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 b="1"/>
              <a:t> </a:t>
            </a:r>
            <a:r>
              <a:rPr lang="fr-FR" sz="1000"/>
              <a:t>Γ(50, 30)</a:t>
            </a:r>
            <a:r>
              <a:rPr lang="fr-FR" sz="1300"/>
              <a:t>  </a:t>
            </a:r>
            <a:r>
              <a:rPr lang="fr-FR" sz="2100" b="1">
                <a:solidFill>
                  <a:schemeClr val="accent1"/>
                </a:solidFill>
              </a:rPr>
              <a:t>↓</a:t>
            </a:r>
            <a:r>
              <a:rPr lang="fr-FR" sz="1000"/>
              <a:t>counting_step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 </a:t>
            </a:r>
            <a:r>
              <a:rPr lang="fr-FR" sz="1000" b="1">
                <a:solidFill>
                  <a:schemeClr val="dk1"/>
                </a:solidFill>
              </a:rPr>
              <a:t>δ</a:t>
            </a:r>
            <a:r>
              <a:rPr lang="fr-FR" sz="1000" b="1" baseline="-25000">
                <a:solidFill>
                  <a:schemeClr val="dk1"/>
                </a:solidFill>
              </a:rPr>
              <a:t>L</a:t>
            </a:r>
            <a:r>
              <a:rPr lang="fr-FR" sz="1000"/>
              <a:t>, </a:t>
            </a:r>
            <a:r>
              <a:rPr lang="fr-FR" sz="1000" b="1">
                <a:solidFill>
                  <a:schemeClr val="dk1"/>
                </a:solidFill>
              </a:rPr>
              <a:t>δ</a:t>
            </a:r>
            <a:r>
              <a:rPr lang="fr-FR" sz="1000" b="1" baseline="-25000">
                <a:solidFill>
                  <a:schemeClr val="dk1"/>
                </a:solidFill>
              </a:rPr>
              <a:t>R</a:t>
            </a:r>
            <a:r>
              <a:rPr lang="fr-FR" sz="1000"/>
              <a:t>] next</a:t>
            </a:r>
            <a:endParaRPr sz="1000"/>
          </a:p>
        </p:txBody>
      </p:sp>
      <p:pic>
        <p:nvPicPr>
          <p:cNvPr id="208" name="Google Shape;208;g2948d04669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06237" flipH="1">
            <a:off x="5520831" y="4035532"/>
            <a:ext cx="471887" cy="47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948d04669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299524" flipH="1">
            <a:off x="6188881" y="1766857"/>
            <a:ext cx="471888" cy="4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948d04669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422541" flipH="1">
            <a:off x="2974419" y="4063006"/>
            <a:ext cx="471888" cy="4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948d04669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923027" flipH="1">
            <a:off x="2216882" y="1565094"/>
            <a:ext cx="471888" cy="4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948d046693_0_101"/>
          <p:cNvSpPr txBox="1"/>
          <p:nvPr/>
        </p:nvSpPr>
        <p:spPr>
          <a:xfrm>
            <a:off x="2511650" y="1495100"/>
            <a:ext cx="1635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For counting_step iterations</a:t>
            </a:r>
            <a:endParaRPr sz="1000"/>
          </a:p>
        </p:txBody>
      </p:sp>
      <p:pic>
        <p:nvPicPr>
          <p:cNvPr id="213" name="Google Shape;213;g2948d04669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4031256" y="720182"/>
            <a:ext cx="471887" cy="4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948d046693_0_101"/>
          <p:cNvSpPr txBox="1"/>
          <p:nvPr/>
        </p:nvSpPr>
        <p:spPr>
          <a:xfrm>
            <a:off x="767500" y="3575150"/>
            <a:ext cx="11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False</a:t>
            </a:r>
            <a:endParaRPr sz="1100"/>
          </a:p>
        </p:txBody>
      </p:sp>
      <p:sp>
        <p:nvSpPr>
          <p:cNvPr id="215" name="Google Shape;215;g2948d046693_0_101"/>
          <p:cNvSpPr txBox="1"/>
          <p:nvPr/>
        </p:nvSpPr>
        <p:spPr>
          <a:xfrm>
            <a:off x="767500" y="3113375"/>
            <a:ext cx="11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/>
              <a:t>True</a:t>
            </a:r>
            <a:endParaRPr sz="1100"/>
          </a:p>
        </p:txBody>
      </p:sp>
      <p:sp>
        <p:nvSpPr>
          <p:cNvPr id="216" name="Google Shape;216;g2948d046693_0_101"/>
          <p:cNvSpPr txBox="1"/>
          <p:nvPr/>
        </p:nvSpPr>
        <p:spPr>
          <a:xfrm>
            <a:off x="2667000" y="957875"/>
            <a:ext cx="1362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accent1"/>
                </a:solidFill>
              </a:rPr>
              <a:t>[ δ</a:t>
            </a:r>
            <a:r>
              <a:rPr lang="fr-FR" sz="1700" b="1" baseline="-25000">
                <a:solidFill>
                  <a:schemeClr val="accent1"/>
                </a:solidFill>
              </a:rPr>
              <a:t>L</a:t>
            </a:r>
            <a:r>
              <a:rPr lang="fr-FR" sz="1700" b="1">
                <a:solidFill>
                  <a:schemeClr val="accent1"/>
                </a:solidFill>
              </a:rPr>
              <a:t> - δ</a:t>
            </a:r>
            <a:r>
              <a:rPr lang="fr-FR" sz="1700" b="1" baseline="-25000">
                <a:solidFill>
                  <a:schemeClr val="accent1"/>
                </a:solidFill>
              </a:rPr>
              <a:t>R </a:t>
            </a:r>
            <a:r>
              <a:rPr lang="fr-FR" sz="1700" b="1">
                <a:solidFill>
                  <a:schemeClr val="accent1"/>
                </a:solidFill>
              </a:rPr>
              <a:t>]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217" name="Google Shape;217;g2948d046693_0_101"/>
          <p:cNvSpPr/>
          <p:nvPr/>
        </p:nvSpPr>
        <p:spPr>
          <a:xfrm>
            <a:off x="5799950" y="2810375"/>
            <a:ext cx="629100" cy="536700"/>
          </a:xfrm>
          <a:prstGeom prst="ellipse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948d046693_0_101"/>
          <p:cNvSpPr txBox="1"/>
          <p:nvPr/>
        </p:nvSpPr>
        <p:spPr>
          <a:xfrm>
            <a:off x="5941025" y="2868575"/>
            <a:ext cx="4719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accent1"/>
                </a:solidFill>
              </a:rPr>
              <a:t>δ</a:t>
            </a:r>
            <a:r>
              <a:rPr lang="fr-FR" sz="1700" b="1" baseline="-25000">
                <a:solidFill>
                  <a:schemeClr val="accent1"/>
                </a:solidFill>
              </a:rPr>
              <a:t>R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219" name="Google Shape;219;g2948d046693_0_101"/>
          <p:cNvSpPr txBox="1"/>
          <p:nvPr/>
        </p:nvSpPr>
        <p:spPr>
          <a:xfrm>
            <a:off x="4812850" y="829225"/>
            <a:ext cx="3939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accent1"/>
                </a:solidFill>
              </a:rPr>
              <a:t>δ</a:t>
            </a:r>
            <a:r>
              <a:rPr lang="fr-FR" sz="1700" b="1" baseline="-25000">
                <a:solidFill>
                  <a:schemeClr val="accent1"/>
                </a:solidFill>
              </a:rPr>
              <a:t>L</a:t>
            </a:r>
            <a:endParaRPr sz="1700">
              <a:solidFill>
                <a:schemeClr val="accent1"/>
              </a:solidFill>
            </a:endParaRPr>
          </a:p>
        </p:txBody>
      </p:sp>
      <p:cxnSp>
        <p:nvCxnSpPr>
          <p:cNvPr id="220" name="Google Shape;220;g2948d046693_0_101"/>
          <p:cNvCxnSpPr/>
          <p:nvPr/>
        </p:nvCxnSpPr>
        <p:spPr>
          <a:xfrm>
            <a:off x="5008725" y="489200"/>
            <a:ext cx="1200" cy="2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48d046693_0_178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4909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Random walk results</a:t>
            </a:r>
            <a:endParaRPr/>
          </a:p>
        </p:txBody>
      </p:sp>
      <p:sp>
        <p:nvSpPr>
          <p:cNvPr id="226" name="Google Shape;226;g2948d046693_0_17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227" name="Google Shape;227;g2948d046693_0_17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28" name="Google Shape;228;g2948d046693_0_17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229" name="Google Shape;229;g2948d046693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950" y="999225"/>
            <a:ext cx="3249841" cy="2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948d046693_0_178"/>
          <p:cNvSpPr/>
          <p:nvPr/>
        </p:nvSpPr>
        <p:spPr>
          <a:xfrm>
            <a:off x="2162450" y="3957175"/>
            <a:ext cx="4758300" cy="7257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rgbClr val="BD40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948d046693_0_178"/>
          <p:cNvSpPr txBox="1"/>
          <p:nvPr/>
        </p:nvSpPr>
        <p:spPr>
          <a:xfrm>
            <a:off x="2606975" y="4085250"/>
            <a:ext cx="4835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/>
              <a:t> Statistical analysis on multiple trials</a:t>
            </a:r>
            <a:endParaRPr sz="1950"/>
          </a:p>
        </p:txBody>
      </p:sp>
      <p:sp>
        <p:nvSpPr>
          <p:cNvPr id="233" name="Google Shape;233;g2948d046693_0_178"/>
          <p:cNvSpPr txBox="1"/>
          <p:nvPr/>
        </p:nvSpPr>
        <p:spPr>
          <a:xfrm>
            <a:off x="2326500" y="3992250"/>
            <a:ext cx="416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50" b="1">
                <a:solidFill>
                  <a:schemeClr val="accent1"/>
                </a:solidFill>
              </a:rPr>
              <a:t>↳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" name="rw">
            <a:hlinkClick r:id="" action="ppaction://media"/>
            <a:extLst>
              <a:ext uri="{FF2B5EF4-FFF2-40B4-BE49-F238E27FC236}">
                <a16:creationId xmlns:a16="http://schemas.microsoft.com/office/drawing/2014/main" id="{0FF2CBF1-941C-8A3B-9564-3B1E04170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76333" y="1006195"/>
            <a:ext cx="3686717" cy="2765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48d046693_0_16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Path integration - headings</a:t>
            </a:r>
            <a:endParaRPr/>
          </a:p>
        </p:txBody>
      </p:sp>
      <p:sp>
        <p:nvSpPr>
          <p:cNvPr id="239" name="Google Shape;239;g2948d046693_0_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240" name="Google Shape;240;g2948d046693_0_16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41" name="Google Shape;241;g2948d046693_0_16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42" name="Google Shape;242;g2948d046693_0_16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Sum normalized </a:t>
            </a:r>
            <a:r>
              <a:rPr lang="fr-FR" sz="1950" b="1">
                <a:solidFill>
                  <a:srgbClr val="374151"/>
                </a:solidFill>
              </a:rPr>
              <a:t>headings </a:t>
            </a:r>
            <a:r>
              <a:rPr lang="fr-FR" sz="1950">
                <a:solidFill>
                  <a:srgbClr val="374151"/>
                </a:solidFill>
              </a:rPr>
              <a:t>(x,y) </a:t>
            </a:r>
            <a:r>
              <a:rPr lang="fr-FR" sz="1950" b="1">
                <a:solidFill>
                  <a:srgbClr val="374151"/>
                </a:solidFill>
              </a:rPr>
              <a:t>from the simulation</a:t>
            </a:r>
            <a:endParaRPr sz="1950" b="1">
              <a:solidFill>
                <a:schemeClr val="accent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 b="1">
                <a:solidFill>
                  <a:srgbClr val="374151"/>
                </a:solidFill>
              </a:rPr>
              <a:t>Scaling </a:t>
            </a:r>
            <a:r>
              <a:rPr lang="fr-FR" sz="1950">
                <a:solidFill>
                  <a:srgbClr val="374151"/>
                </a:solidFill>
              </a:rPr>
              <a:t>headings with speed from the simulation</a:t>
            </a:r>
            <a:endParaRPr sz="1950" b="1">
              <a:solidFill>
                <a:schemeClr val="dk2"/>
              </a:solidFill>
            </a:endParaRPr>
          </a:p>
        </p:txBody>
      </p:sp>
      <p:pic>
        <p:nvPicPr>
          <p:cNvPr id="243" name="Google Shape;243;g2948d04669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25" y="1767525"/>
            <a:ext cx="3874975" cy="31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948d046693_0_16"/>
          <p:cNvSpPr/>
          <p:nvPr/>
        </p:nvSpPr>
        <p:spPr>
          <a:xfrm>
            <a:off x="5160275" y="2896125"/>
            <a:ext cx="3564000" cy="7419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948d046693_0_16"/>
          <p:cNvSpPr txBox="1"/>
          <p:nvPr/>
        </p:nvSpPr>
        <p:spPr>
          <a:xfrm>
            <a:off x="5345825" y="3015650"/>
            <a:ext cx="33711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accent1"/>
                </a:solidFill>
              </a:rPr>
              <a:t>⚠</a:t>
            </a:r>
            <a:r>
              <a:rPr lang="fr-FR" sz="1950"/>
              <a:t> Non collinearity problem </a:t>
            </a:r>
            <a:endParaRPr sz="19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4d36b3480_0_28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Path integration - speeds</a:t>
            </a:r>
            <a:endParaRPr/>
          </a:p>
        </p:txBody>
      </p:sp>
      <p:sp>
        <p:nvSpPr>
          <p:cNvPr id="251" name="Google Shape;251;g294d36b3480_0_2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252" name="Google Shape;252;g294d36b3480_0_2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53" name="Google Shape;253;g294d36b3480_0_2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54" name="Google Shape;254;g294d36b3480_0_28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Sum only </a:t>
            </a:r>
            <a:r>
              <a:rPr lang="fr-FR" sz="1950" b="1">
                <a:solidFill>
                  <a:srgbClr val="374151"/>
                </a:solidFill>
              </a:rPr>
              <a:t>velocity </a:t>
            </a:r>
            <a:r>
              <a:rPr lang="fr-FR" sz="1950">
                <a:solidFill>
                  <a:srgbClr val="374151"/>
                </a:solidFill>
              </a:rPr>
              <a:t>(x,y) </a:t>
            </a:r>
            <a:r>
              <a:rPr lang="fr-FR" sz="1950" b="1">
                <a:solidFill>
                  <a:srgbClr val="374151"/>
                </a:solidFill>
              </a:rPr>
              <a:t>from the simulation</a:t>
            </a:r>
            <a:endParaRPr sz="195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solidFill>
                <a:schemeClr val="dk2"/>
              </a:solidFill>
            </a:endParaRPr>
          </a:p>
        </p:txBody>
      </p:sp>
      <p:sp>
        <p:nvSpPr>
          <p:cNvPr id="255" name="Google Shape;255;g294d36b3480_0_28"/>
          <p:cNvSpPr/>
          <p:nvPr/>
        </p:nvSpPr>
        <p:spPr>
          <a:xfrm>
            <a:off x="5160275" y="2896125"/>
            <a:ext cx="3063000" cy="7419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294d36b348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50" y="1767538"/>
            <a:ext cx="3874975" cy="31372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94d36b3480_0_28"/>
          <p:cNvSpPr txBox="1"/>
          <p:nvPr/>
        </p:nvSpPr>
        <p:spPr>
          <a:xfrm>
            <a:off x="5422025" y="3015650"/>
            <a:ext cx="33711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accent1"/>
                </a:solidFill>
              </a:rPr>
              <a:t>✔</a:t>
            </a:r>
            <a:r>
              <a:rPr lang="fr-FR" sz="1950"/>
              <a:t> Perfect collinearity</a:t>
            </a:r>
            <a:endParaRPr sz="19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4d36b3480_0_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Path integration - Heading vs Speed</a:t>
            </a:r>
            <a:endParaRPr/>
          </a:p>
        </p:txBody>
      </p:sp>
      <p:sp>
        <p:nvSpPr>
          <p:cNvPr id="263" name="Google Shape;263;g294d36b3480_0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264" name="Google Shape;264;g294d36b3480_0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65" name="Google Shape;265;g294d36b3480_0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66" name="Google Shape;266;g294d36b3480_0_0"/>
          <p:cNvSpPr txBox="1">
            <a:spLocks noGrp="1"/>
          </p:cNvSpPr>
          <p:nvPr>
            <p:ph type="body" idx="1"/>
          </p:nvPr>
        </p:nvSpPr>
        <p:spPr>
          <a:xfrm>
            <a:off x="673500" y="9913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Overview of the position integration using different methods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We can see that the fly drifts</a:t>
            </a:r>
            <a:endParaRPr sz="1950"/>
          </a:p>
        </p:txBody>
      </p:sp>
      <p:sp>
        <p:nvSpPr>
          <p:cNvPr id="267" name="Google Shape;267;g294d36b3480_0_0"/>
          <p:cNvSpPr/>
          <p:nvPr/>
        </p:nvSpPr>
        <p:spPr>
          <a:xfrm>
            <a:off x="5160275" y="2896125"/>
            <a:ext cx="3564300" cy="889200"/>
          </a:xfrm>
          <a:prstGeom prst="rect">
            <a:avLst/>
          </a:prstGeom>
          <a:solidFill>
            <a:srgbClr val="F4CCCC">
              <a:alpha val="2390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94d36b3480_0_0"/>
          <p:cNvSpPr txBox="1"/>
          <p:nvPr/>
        </p:nvSpPr>
        <p:spPr>
          <a:xfrm>
            <a:off x="5345825" y="2939450"/>
            <a:ext cx="3378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accent1"/>
                </a:solidFill>
              </a:rPr>
              <a:t>⚠</a:t>
            </a:r>
            <a:r>
              <a:rPr lang="fr-FR" sz="1950"/>
              <a:t> </a:t>
            </a:r>
            <a:r>
              <a:rPr lang="fr-FR" sz="1950">
                <a:solidFill>
                  <a:srgbClr val="374151"/>
                </a:solidFill>
              </a:rPr>
              <a:t>Heading orientation </a:t>
            </a:r>
            <a:r>
              <a:rPr lang="fr-FR" sz="1950">
                <a:solidFill>
                  <a:schemeClr val="dk1"/>
                </a:solidFill>
              </a:rPr>
              <a:t>≠</a:t>
            </a:r>
            <a:r>
              <a:rPr lang="fr-FR" sz="1500" b="1">
                <a:solidFill>
                  <a:schemeClr val="dk1"/>
                </a:solidFill>
              </a:rPr>
              <a:t>           </a:t>
            </a:r>
            <a:r>
              <a:rPr lang="fr-FR" sz="1950">
                <a:solidFill>
                  <a:schemeClr val="dk1"/>
                </a:solidFill>
              </a:rPr>
              <a:t>Speed orientation</a:t>
            </a:r>
            <a:endParaRPr sz="1950"/>
          </a:p>
        </p:txBody>
      </p:sp>
      <p:pic>
        <p:nvPicPr>
          <p:cNvPr id="269" name="Google Shape;269;g294d36b3480_0_0"/>
          <p:cNvPicPr preferRelativeResize="0"/>
          <p:nvPr/>
        </p:nvPicPr>
        <p:blipFill rotWithShape="1">
          <a:blip r:embed="rId3">
            <a:alphaModFix/>
          </a:blip>
          <a:srcRect l="1176" t="2085" r="-9"/>
          <a:stretch/>
        </p:blipFill>
        <p:spPr>
          <a:xfrm>
            <a:off x="904875" y="1982688"/>
            <a:ext cx="4067250" cy="27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864</Words>
  <Application>Microsoft Office PowerPoint</Application>
  <PresentationFormat>Affichage à l'écran (16:9)</PresentationFormat>
  <Paragraphs>193</Paragraphs>
  <Slides>20</Slides>
  <Notes>20</Notes>
  <HiddenSlides>0</HiddenSlides>
  <MMClips>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Libre Franklin</vt:lpstr>
      <vt:lpstr>Noto Sans Symbols</vt:lpstr>
      <vt:lpstr>Thème Office</vt:lpstr>
      <vt:lpstr>NAVIGATION AND PATHFINDING</vt:lpstr>
      <vt:lpstr>Contents</vt:lpstr>
      <vt:lpstr>Task definition</vt:lpstr>
      <vt:lpstr>Random walk</vt:lpstr>
      <vt:lpstr>Random walk</vt:lpstr>
      <vt:lpstr>Random walk results</vt:lpstr>
      <vt:lpstr>Path integration - headings</vt:lpstr>
      <vt:lpstr>Path integration - speeds</vt:lpstr>
      <vt:lpstr>Path integration - Heading vs Speed</vt:lpstr>
      <vt:lpstr>Présentation PowerPoint</vt:lpstr>
      <vt:lpstr>Turning - Problem</vt:lpstr>
      <vt:lpstr>Turning - Solution</vt:lpstr>
      <vt:lpstr>Turning - Solution</vt:lpstr>
      <vt:lpstr>Heading following</vt:lpstr>
      <vt:lpstr>Heading following</vt:lpstr>
      <vt:lpstr>Reinforcement learning</vt:lpstr>
      <vt:lpstr>Critics</vt:lpstr>
      <vt:lpstr>Next steps</vt:lpstr>
      <vt:lpstr>Thanks for your attention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AND PATHFINDING</dc:title>
  <dc:creator>Utilisateur Microsoft Office</dc:creator>
  <cp:lastModifiedBy>Jean François Marie Cordonnier</cp:lastModifiedBy>
  <cp:revision>2</cp:revision>
  <dcterms:created xsi:type="dcterms:W3CDTF">2019-04-02T06:24:35Z</dcterms:created>
  <dcterms:modified xsi:type="dcterms:W3CDTF">2024-01-12T17:48:50Z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